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906"/>
  </p:normalViewPr>
  <p:slideViewPr>
    <p:cSldViewPr snapToGrid="0">
      <p:cViewPr varScale="1">
        <p:scale>
          <a:sx n="57" d="100"/>
          <a:sy n="57" d="100"/>
        </p:scale>
        <p:origin x="28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06/11/2024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67572C55-B345-5A4A-B356-DB6CF8B3217B}"/>
              </a:ext>
            </a:extLst>
          </p:cNvPr>
          <p:cNvSpPr txBox="1"/>
          <p:nvPr/>
        </p:nvSpPr>
        <p:spPr>
          <a:xfrm>
            <a:off x="112393" y="7666841"/>
            <a:ext cx="6550778" cy="9002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05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Being Anti-Racist </a:t>
            </a:r>
          </a:p>
          <a:p>
            <a:endParaRPr lang="en-US" sz="10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1050" b="1" u="sng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105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1050" b="1" u="sng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572C55-B345-5A4A-B356-DB6CF8B3217B}"/>
              </a:ext>
            </a:extLst>
          </p:cNvPr>
          <p:cNvSpPr txBox="1"/>
          <p:nvPr/>
        </p:nvSpPr>
        <p:spPr>
          <a:xfrm>
            <a:off x="117205" y="970116"/>
            <a:ext cx="6563658" cy="6924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100" b="1" u="sng" dirty="0" smtClean="0">
                <a:solidFill>
                  <a:srgbClr val="002060"/>
                </a:solidFill>
                <a:latin typeface="Tw Cen MT" panose="020B0602020104020603" pitchFamily="34" charset="77"/>
              </a:rPr>
              <a:t>Talking about race and racism</a:t>
            </a:r>
            <a:endParaRPr lang="en-US" sz="1400" b="1" u="sng" dirty="0" smtClean="0">
              <a:solidFill>
                <a:srgbClr val="002060"/>
              </a:solidFill>
              <a:latin typeface="Tw Cen MT" panose="020B0602020104020603" pitchFamily="34" charset="77"/>
            </a:endParaRPr>
          </a:p>
          <a:p>
            <a:endParaRPr lang="en-US" sz="1400" b="1" u="sng" dirty="0">
              <a:solidFill>
                <a:srgbClr val="002060"/>
              </a:solidFill>
              <a:latin typeface="Tw Cen MT" panose="020B0602020104020603" pitchFamily="34" charset="77"/>
            </a:endParaRPr>
          </a:p>
          <a:p>
            <a:endParaRPr lang="en-US" sz="1400" b="1" u="sng" dirty="0" smtClean="0">
              <a:solidFill>
                <a:srgbClr val="002060"/>
              </a:solidFill>
              <a:latin typeface="Tw Cen MT" panose="020B06020201040206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09" y="156411"/>
            <a:ext cx="631425" cy="613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4847510" y="248715"/>
            <a:ext cx="158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Term Autumn 2</a:t>
            </a:r>
            <a:endParaRPr lang="en-GB" sz="11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5084349" y="76971"/>
            <a:ext cx="1151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EYFS</a:t>
            </a:r>
            <a:endParaRPr lang="en-GB" sz="11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1632400" y="127893"/>
            <a:ext cx="38101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PSHE Knowledge </a:t>
            </a:r>
            <a:r>
              <a:rPr lang="en-GB" sz="14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>Organiser </a:t>
            </a:r>
            <a:r>
              <a:rPr lang="en-GB" sz="16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/>
            </a:r>
            <a:br>
              <a:rPr lang="en-GB" sz="1600" b="1" u="sng" dirty="0">
                <a:solidFill>
                  <a:srgbClr val="002060"/>
                </a:solidFill>
                <a:latin typeface="Tw Cen MT" panose="020B0602020104020603" pitchFamily="34" charset="0"/>
              </a:rPr>
            </a:br>
            <a:r>
              <a:rPr lang="en-GB" sz="13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Race and Racism</a:t>
            </a:r>
          </a:p>
          <a:p>
            <a:pPr algn="ctr"/>
            <a:r>
              <a:rPr lang="en-GB" sz="13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How do people across the world celebrate?</a:t>
            </a:r>
          </a:p>
          <a:p>
            <a:pPr algn="ctr"/>
            <a:endParaRPr lang="en-US" sz="1300" b="1" u="sng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Tw Cen MT" panose="020B0602020104020603" pitchFamily="34" charset="0"/>
              <a:cs typeface="Arial"/>
            </a:endParaRPr>
          </a:p>
          <a:p>
            <a:pPr algn="ctr"/>
            <a:endParaRPr lang="en-GB" sz="1200" b="1" u="sng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4CDEC6E8-FBBB-B22A-7444-E5E675833AEF}"/>
              </a:ext>
            </a:extLst>
          </p:cNvPr>
          <p:cNvSpPr txBox="1"/>
          <p:nvPr/>
        </p:nvSpPr>
        <p:spPr>
          <a:xfrm>
            <a:off x="3319321" y="8728674"/>
            <a:ext cx="1564290" cy="10156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>Vocabulary Tier 2</a:t>
            </a:r>
            <a:endParaRPr lang="en-GB" sz="1000" b="1" u="sng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Race</a:t>
            </a:r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Racism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Anti-racist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Personality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Appearance</a:t>
            </a: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0FEA88E7-5E3F-E8F7-CB43-F9623FCB65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6" y="9278980"/>
            <a:ext cx="399821" cy="486270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D9429D63-E0D1-4A2D-51B2-72A66461F5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" y="9254957"/>
            <a:ext cx="465269" cy="485114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3956FF55-F548-4B1B-5FB5-BFFC1D3E18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07" y="9245222"/>
            <a:ext cx="378616" cy="520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59" y="70955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4FD0D2-F6F0-6044-A375-CB73C070856F}"/>
              </a:ext>
            </a:extLst>
          </p:cNvPr>
          <p:cNvCxnSpPr/>
          <p:nvPr/>
        </p:nvCxnSpPr>
        <p:spPr>
          <a:xfrm>
            <a:off x="-17192" y="1975596"/>
            <a:ext cx="6868644" cy="1146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3053B035-2FB2-1D46-90B4-0B3CFD14E7D3}"/>
              </a:ext>
            </a:extLst>
          </p:cNvPr>
          <p:cNvSpPr txBox="1"/>
          <p:nvPr/>
        </p:nvSpPr>
        <p:spPr>
          <a:xfrm>
            <a:off x="1682918" y="8715743"/>
            <a:ext cx="1563693" cy="10156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>Vocabulary Tier </a:t>
            </a:r>
            <a:r>
              <a:rPr lang="en-GB" sz="10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1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Skin colour, 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Same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Different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Kind</a:t>
            </a:r>
          </a:p>
          <a:p>
            <a:pPr algn="ctr"/>
            <a:endParaRPr lang="en-GB" sz="1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7572C55-B345-5A4A-B356-DB6CF8B3217B}"/>
              </a:ext>
            </a:extLst>
          </p:cNvPr>
          <p:cNvSpPr txBox="1"/>
          <p:nvPr/>
        </p:nvSpPr>
        <p:spPr>
          <a:xfrm>
            <a:off x="104905" y="2049021"/>
            <a:ext cx="6575958" cy="129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rgbClr val="002060"/>
                </a:solidFill>
                <a:latin typeface="Tw Cen MT" panose="020B0602020104020603" pitchFamily="34" charset="77"/>
              </a:rPr>
              <a:t>Defining anti-racism</a:t>
            </a:r>
            <a:endParaRPr lang="en-US" sz="1100" b="1" u="sng" dirty="0">
              <a:solidFill>
                <a:srgbClr val="002060"/>
              </a:solidFill>
              <a:latin typeface="Tw Cen MT" panose="020B0602020104020603" pitchFamily="34" charset="77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04FD0D2-F6F0-6044-A375-CB73C070856F}"/>
              </a:ext>
            </a:extLst>
          </p:cNvPr>
          <p:cNvCxnSpPr/>
          <p:nvPr/>
        </p:nvCxnSpPr>
        <p:spPr>
          <a:xfrm>
            <a:off x="71556" y="3406627"/>
            <a:ext cx="6661231" cy="2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56744" y="6788377"/>
            <a:ext cx="1512290" cy="785676"/>
            <a:chOff x="4455747" y="6092974"/>
            <a:chExt cx="2293969" cy="2291706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F7FBBC7-A7EA-B144-AD4D-FFE95AD754E8}"/>
                </a:ext>
              </a:extLst>
            </p:cNvPr>
            <p:cNvGrpSpPr/>
            <p:nvPr/>
          </p:nvGrpSpPr>
          <p:grpSpPr>
            <a:xfrm>
              <a:off x="4455747" y="6092974"/>
              <a:ext cx="2293969" cy="2291706"/>
              <a:chOff x="68655" y="18660"/>
              <a:chExt cx="1276773" cy="1165064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7F4EF4E3-1898-C842-8A89-9C93013BA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55" y="18660"/>
                <a:ext cx="1276773" cy="1165064"/>
              </a:xfrm>
              <a:prstGeom prst="rect">
                <a:avLst/>
              </a:prstGeom>
            </p:spPr>
          </p:pic>
          <p:sp>
            <p:nvSpPr>
              <p:cNvPr id="89" name="Text Box 176">
                <a:extLst>
                  <a:ext uri="{FF2B5EF4-FFF2-40B4-BE49-F238E27FC236}">
                    <a16:creationId xmlns:a16="http://schemas.microsoft.com/office/drawing/2014/main" id="{A93784AF-64DD-0B40-8BF4-B46174D0E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501" y="19882"/>
                <a:ext cx="1039495" cy="8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45720" rIns="0" bIns="45720" numCol="1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694435" y="7808373"/>
              <a:ext cx="1915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dirty="0" smtClean="0">
                <a:latin typeface="Tw Cen MT" panose="020B0602020104020603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5" y="144618"/>
            <a:ext cx="1019902" cy="62538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7572C55-B345-5A4A-B356-DB6CF8B3217B}"/>
              </a:ext>
            </a:extLst>
          </p:cNvPr>
          <p:cNvSpPr txBox="1"/>
          <p:nvPr/>
        </p:nvSpPr>
        <p:spPr>
          <a:xfrm>
            <a:off x="112393" y="3473231"/>
            <a:ext cx="6568469" cy="1188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solidFill>
                  <a:srgbClr val="002060"/>
                </a:solidFill>
                <a:latin typeface="Tw Cen MT" panose="020B0602020104020603" pitchFamily="34" charset="77"/>
              </a:rPr>
              <a:t>Redefining Racism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04FD0D2-F6F0-6044-A375-CB73C070856F}"/>
              </a:ext>
            </a:extLst>
          </p:cNvPr>
          <p:cNvCxnSpPr/>
          <p:nvPr/>
        </p:nvCxnSpPr>
        <p:spPr>
          <a:xfrm>
            <a:off x="57067" y="4710138"/>
            <a:ext cx="6706551" cy="2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4FD0D2-F6F0-6044-A375-CB73C070856F}"/>
              </a:ext>
            </a:extLst>
          </p:cNvPr>
          <p:cNvCxnSpPr/>
          <p:nvPr/>
        </p:nvCxnSpPr>
        <p:spPr>
          <a:xfrm>
            <a:off x="53483" y="8616465"/>
            <a:ext cx="6706551" cy="28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7572C55-B345-5A4A-B356-DB6CF8B3217B}"/>
              </a:ext>
            </a:extLst>
          </p:cNvPr>
          <p:cNvSpPr txBox="1"/>
          <p:nvPr/>
        </p:nvSpPr>
        <p:spPr>
          <a:xfrm>
            <a:off x="83119" y="3739531"/>
            <a:ext cx="2915190" cy="646331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Myth Busing-</a:t>
            </a:r>
          </a:p>
          <a:p>
            <a:r>
              <a:rPr lang="en-US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Myths are made-up stories that some people believe are true.</a:t>
            </a:r>
          </a:p>
          <a:p>
            <a:endParaRPr lang="en-US" sz="9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572C55-B345-5A4A-B356-DB6CF8B3217B}"/>
              </a:ext>
            </a:extLst>
          </p:cNvPr>
          <p:cNvSpPr txBox="1"/>
          <p:nvPr/>
        </p:nvSpPr>
        <p:spPr>
          <a:xfrm>
            <a:off x="98484" y="4778005"/>
            <a:ext cx="6588800" cy="136960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002060"/>
                </a:solidFill>
                <a:latin typeface="Tw Cen MT" panose="020B0602020104020603" pitchFamily="34" charset="77"/>
              </a:rPr>
              <a:t>Understanding racial </a:t>
            </a:r>
            <a:r>
              <a:rPr lang="en-US" sz="1100" b="1" u="sng" dirty="0" err="1">
                <a:solidFill>
                  <a:srgbClr val="002060"/>
                </a:solidFill>
                <a:latin typeface="Tw Cen MT" panose="020B0602020104020603" pitchFamily="34" charset="77"/>
              </a:rPr>
              <a:t>socialisation</a:t>
            </a:r>
            <a:r>
              <a:rPr lang="en-US" sz="1100" b="1" u="sng" dirty="0">
                <a:solidFill>
                  <a:srgbClr val="002060"/>
                </a:solidFill>
                <a:latin typeface="Tw Cen MT" panose="020B0602020104020603" pitchFamily="34" charset="77"/>
              </a:rPr>
              <a:t> and stereotypes</a:t>
            </a:r>
          </a:p>
          <a:p>
            <a:r>
              <a:rPr lang="en-GB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What do you notice about these children?</a:t>
            </a:r>
          </a:p>
          <a:p>
            <a:r>
              <a:rPr lang="en-GB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Who do you think will be good at sport?</a:t>
            </a:r>
          </a:p>
          <a:p>
            <a:r>
              <a:rPr lang="en-GB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Who do you think will be the bravest?</a:t>
            </a:r>
          </a:p>
          <a:p>
            <a:r>
              <a:rPr lang="en-GB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Who do you think will have the loudest voice?</a:t>
            </a:r>
          </a:p>
          <a:p>
            <a:endParaRPr lang="en-GB" sz="9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GB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Why do you think this and will this definitely be true</a:t>
            </a:r>
            <a:endParaRPr lang="en-GB" sz="9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9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9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13AF9B-EB4F-9145-BEA6-A9529A971073}"/>
              </a:ext>
            </a:extLst>
          </p:cNvPr>
          <p:cNvSpPr txBox="1"/>
          <p:nvPr/>
        </p:nvSpPr>
        <p:spPr>
          <a:xfrm>
            <a:off x="191331" y="1182321"/>
            <a:ext cx="4147570" cy="646331"/>
          </a:xfrm>
          <a:prstGeom prst="rect">
            <a:avLst/>
          </a:prstGeom>
          <a:ln w="1270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Race is a groups of people we are placed in according to how we look.</a:t>
            </a:r>
          </a:p>
          <a:p>
            <a:r>
              <a:rPr lang="en-GB" sz="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Racism is when someone treats someone differently or unfairly because of the colour of their skin.</a:t>
            </a:r>
            <a:endParaRPr lang="en-US" sz="9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13AF9B-EB4F-9145-BEA6-A9529A971073}"/>
              </a:ext>
            </a:extLst>
          </p:cNvPr>
          <p:cNvSpPr txBox="1"/>
          <p:nvPr/>
        </p:nvSpPr>
        <p:spPr>
          <a:xfrm>
            <a:off x="94587" y="2253363"/>
            <a:ext cx="4789024" cy="553998"/>
          </a:xfrm>
          <a:prstGeom prst="rect">
            <a:avLst/>
          </a:prstGeom>
          <a:ln w="1270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Anti-racism is making an effort to challenge all types of racism. Trying to talk to others if you see someone being unkind to a person with different coloured skin and explain why this is not OK.</a:t>
            </a:r>
            <a:endParaRPr lang="en-US" sz="10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358" y="1019522"/>
            <a:ext cx="1855745" cy="8977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/>
          <a:srcRect b="21009"/>
          <a:stretch/>
        </p:blipFill>
        <p:spPr>
          <a:xfrm rot="794611">
            <a:off x="5900589" y="2106964"/>
            <a:ext cx="740124" cy="58463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7572C55-B345-5A4A-B356-DB6CF8B3217B}"/>
              </a:ext>
            </a:extLst>
          </p:cNvPr>
          <p:cNvSpPr txBox="1"/>
          <p:nvPr/>
        </p:nvSpPr>
        <p:spPr>
          <a:xfrm>
            <a:off x="126556" y="6208899"/>
            <a:ext cx="6588800" cy="13849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05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Unconscious Bias and </a:t>
            </a:r>
          </a:p>
          <a:p>
            <a:r>
              <a:rPr lang="en-GB" sz="105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Discrimination</a:t>
            </a:r>
          </a:p>
          <a:p>
            <a:endParaRPr lang="en-GB" sz="105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1050" b="1" u="sng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105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1050" b="1" u="sng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105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GB" sz="1050" b="1" u="sng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4FD0D2-F6F0-6044-A375-CB73C070856F}"/>
              </a:ext>
            </a:extLst>
          </p:cNvPr>
          <p:cNvCxnSpPr/>
          <p:nvPr/>
        </p:nvCxnSpPr>
        <p:spPr>
          <a:xfrm>
            <a:off x="45341" y="6075871"/>
            <a:ext cx="6718277" cy="431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4FD0D2-F6F0-6044-A375-CB73C070856F}"/>
              </a:ext>
            </a:extLst>
          </p:cNvPr>
          <p:cNvCxnSpPr/>
          <p:nvPr/>
        </p:nvCxnSpPr>
        <p:spPr>
          <a:xfrm flipV="1">
            <a:off x="71556" y="7468822"/>
            <a:ext cx="6712417" cy="522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04FD0D2-F6F0-6044-A375-CB73C070856F}"/>
              </a:ext>
            </a:extLst>
          </p:cNvPr>
          <p:cNvCxnSpPr/>
          <p:nvPr/>
        </p:nvCxnSpPr>
        <p:spPr>
          <a:xfrm flipV="1">
            <a:off x="62918" y="7612208"/>
            <a:ext cx="6712417" cy="522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9034" y="135179"/>
            <a:ext cx="661409" cy="677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6470" y="2598837"/>
            <a:ext cx="3663699" cy="6819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8213" y="4854766"/>
            <a:ext cx="959728" cy="103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7480" y="3453494"/>
            <a:ext cx="2604240" cy="1186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7661" y="6322899"/>
            <a:ext cx="2338910" cy="952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9548" y="6383190"/>
            <a:ext cx="2418483" cy="7578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252" y="6740174"/>
            <a:ext cx="1440440" cy="4953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23215" y="7732053"/>
            <a:ext cx="3813226" cy="80636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CDEC6E8-FBBB-B22A-7444-E5E675833AEF}"/>
              </a:ext>
            </a:extLst>
          </p:cNvPr>
          <p:cNvSpPr txBox="1"/>
          <p:nvPr/>
        </p:nvSpPr>
        <p:spPr>
          <a:xfrm>
            <a:off x="5003741" y="8726087"/>
            <a:ext cx="1564290" cy="10156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>Vocabulary Tier </a:t>
            </a:r>
            <a:r>
              <a:rPr lang="en-GB" sz="10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3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Discrimination</a:t>
            </a:r>
          </a:p>
          <a:p>
            <a:pPr algn="ctr"/>
            <a:r>
              <a:rPr lang="en-GB" sz="1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Bias</a:t>
            </a:r>
          </a:p>
          <a:p>
            <a:pPr algn="ctr"/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endParaRPr lang="en-GB" sz="1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2860</TotalTime>
  <Words>193</Words>
  <Application>Microsoft Office PowerPoint</Application>
  <PresentationFormat>A4 Paper (210x297 mm)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Kate Woodward</cp:lastModifiedBy>
  <cp:revision>274</cp:revision>
  <cp:lastPrinted>2023-11-13T13:04:11Z</cp:lastPrinted>
  <dcterms:created xsi:type="dcterms:W3CDTF">2022-06-28T18:53:18Z</dcterms:created>
  <dcterms:modified xsi:type="dcterms:W3CDTF">2024-11-06T14:25:37Z</dcterms:modified>
</cp:coreProperties>
</file>